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64" r:id="rId8"/>
    <p:sldId id="259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84" y="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>
                <a:latin typeface="Adobe Hebrew" panose="02040503050201020203" pitchFamily="18" charset="-79"/>
                <a:cs typeface="Adobe Hebrew" panose="02040503050201020203" pitchFamily="18" charset="-79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dobe Hebrew" panose="02040503050201020203" pitchFamily="18" charset="-79"/>
                <a:cs typeface="Adobe Hebrew" panose="02040503050201020203" pitchFamily="18" charset="-79"/>
              </a:defRPr>
            </a:lvl1pPr>
            <a:lvl2pPr>
              <a:defRPr sz="2400">
                <a:latin typeface="Adobe Hebrew" panose="02040503050201020203" pitchFamily="18" charset="-79"/>
                <a:cs typeface="Adobe Hebrew" panose="02040503050201020203" pitchFamily="18" charset="-79"/>
              </a:defRPr>
            </a:lvl2pPr>
            <a:lvl3pPr>
              <a:defRPr sz="2000">
                <a:latin typeface="Adobe Hebrew" panose="02040503050201020203" pitchFamily="18" charset="-79"/>
                <a:cs typeface="Adobe Hebrew" panose="02040503050201020203" pitchFamily="18" charset="-79"/>
              </a:defRPr>
            </a:lvl3pPr>
            <a:lvl4pPr>
              <a:defRPr sz="1800">
                <a:latin typeface="Adobe Hebrew" panose="02040503050201020203" pitchFamily="18" charset="-79"/>
                <a:cs typeface="Adobe Hebrew" panose="02040503050201020203" pitchFamily="18" charset="-79"/>
              </a:defRPr>
            </a:lvl4pPr>
            <a:lvl5pPr>
              <a:defRPr sz="1800">
                <a:latin typeface="Adobe Hebrew" panose="02040503050201020203" pitchFamily="18" charset="-79"/>
                <a:cs typeface="Adobe Hebrew" panose="02040503050201020203" pitchFamily="18" charset="-79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latin typeface="Adobe Hebrew" panose="02040503050201020203" pitchFamily="18" charset="-79"/>
                <a:cs typeface="Adobe Hebrew" panose="02040503050201020203" pitchFamily="18" charset="-79"/>
              </a:defRPr>
            </a:lvl1pPr>
          </a:lstStyle>
          <a:p>
            <a:fld id="{4509A250-FF31-4206-8172-F9D3106AACB1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Adobe Hebrew" panose="02040503050201020203" pitchFamily="18" charset="-79"/>
                <a:cs typeface="Adobe Hebrew" panose="02040503050201020203" pitchFamily="18" charset="-79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latin typeface="Adobe Hebrew" panose="02040503050201020203" pitchFamily="18" charset="-79"/>
                <a:cs typeface="Adobe Hebrew" panose="02040503050201020203" pitchFamily="18" charset="-79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7757225" cy="3329581"/>
          </a:xfrm>
        </p:spPr>
        <p:txBody>
          <a:bodyPr/>
          <a:lstStyle/>
          <a:p>
            <a:r>
              <a:rPr lang="en-US" sz="6600" dirty="0" smtClean="0">
                <a:latin typeface="Adobe Hebrew" panose="02040503050201020203" pitchFamily="18" charset="-79"/>
                <a:cs typeface="Adobe Hebrew" panose="02040503050201020203" pitchFamily="18" charset="-79"/>
              </a:rPr>
              <a:t>Long-Range Planning Committee</a:t>
            </a:r>
            <a:endParaRPr lang="en-US" sz="6600" dirty="0">
              <a:latin typeface="Adobe Hebrew" panose="02040503050201020203" pitchFamily="18" charset="-79"/>
              <a:cs typeface="Adobe Hebrew" panose="02040503050201020203" pitchFamily="18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5073594"/>
            <a:ext cx="8825658" cy="86142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dobe Hebrew" panose="02040503050201020203" pitchFamily="18" charset="-79"/>
                <a:cs typeface="Adobe Hebrew" panose="02040503050201020203" pitchFamily="18" charset="-79"/>
              </a:rPr>
              <a:t>Part of the Bloomington Faculty Council (BFC)</a:t>
            </a:r>
            <a:endParaRPr lang="en-US" sz="2400" dirty="0">
              <a:latin typeface="Adobe Hebrew" panose="02040503050201020203" pitchFamily="18" charset="-79"/>
              <a:cs typeface="Adobe Hebrew" panose="02040503050201020203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79730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678146"/>
            <a:ext cx="9404723" cy="1400530"/>
          </a:xfrm>
        </p:spPr>
        <p:txBody>
          <a:bodyPr/>
          <a:lstStyle/>
          <a:p>
            <a:r>
              <a:rPr lang="en-US" dirty="0" smtClean="0"/>
              <a:t>Presentation to the BFC, 10/2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078676"/>
            <a:ext cx="8946541" cy="419548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Working document developed during 2017-18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Not a ‘proposal’ (definitely not THE proposal)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Faculty perspective on long-term planning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accent1"/>
                </a:solidFill>
              </a:rPr>
              <a:t>Shared governance with higher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3103775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529992"/>
            <a:ext cx="9404723" cy="1400530"/>
          </a:xfrm>
        </p:spPr>
        <p:txBody>
          <a:bodyPr/>
          <a:lstStyle/>
          <a:p>
            <a:r>
              <a:rPr lang="en-US" dirty="0" smtClean="0"/>
              <a:t>Underlying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220" y="1692310"/>
            <a:ext cx="8946541" cy="473424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dirty="0" smtClean="0"/>
              <a:t>IU has been, is, and should continue to be: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Residential and research-intensive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Elite and meritocratic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Committed to mitigating social and regional inequality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 key institution for bringing Indiana to the world and the world to Indiana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30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Distinctive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281" y="1667814"/>
            <a:ext cx="8946541" cy="5190186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dirty="0" smtClean="0"/>
              <a:t>Deep involvement in international and area studies with a particular focus on languages and cultures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Long-standing commitments to </a:t>
            </a:r>
            <a:r>
              <a:rPr lang="en-US" dirty="0" err="1" smtClean="0"/>
              <a:t>interdisciplinarity</a:t>
            </a:r>
            <a:r>
              <a:rPr lang="en-US" dirty="0" smtClean="0"/>
              <a:t> and to pushing the frontiers of knowledge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Unique collections and remarkable cultural resources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A beautiful campus in a quintessential ‘college town’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A spirit of collaboration, cooperation, and community</a:t>
            </a:r>
          </a:p>
          <a:p>
            <a:pPr>
              <a:lnSpc>
                <a:spcPct val="13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0309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IU be like in 20-30 years?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71224"/>
            <a:ext cx="8946541" cy="46771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Climate change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Drop in school-age population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Automation in the labor market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Political instability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Persistent economic and social inequality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More students arriving with college credit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052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LRPC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160" y="1537764"/>
            <a:ext cx="8946541" cy="5017582"/>
          </a:xfrm>
        </p:spPr>
        <p:txBody>
          <a:bodyPr>
            <a:normAutofit/>
          </a:bodyPr>
          <a:lstStyle/>
          <a:p>
            <a:r>
              <a:rPr lang="en-US" dirty="0" smtClean="0"/>
              <a:t>Implement a ‘3-4-5’ plan… instead of trying to block students from graduating quickly, encourage them to raise their aspirations and leave with a master’s degree</a:t>
            </a:r>
          </a:p>
          <a:p>
            <a:r>
              <a:rPr lang="en-US" dirty="0" smtClean="0"/>
              <a:t>Consider a new ‘core’ curriculum at the upper-level focusing on research (as a path to graduate education)</a:t>
            </a:r>
          </a:p>
          <a:p>
            <a:r>
              <a:rPr lang="en-US" dirty="0" smtClean="0"/>
              <a:t>More </a:t>
            </a:r>
            <a:r>
              <a:rPr lang="en-US" dirty="0" err="1" smtClean="0"/>
              <a:t>interdisciplinarity</a:t>
            </a:r>
            <a:r>
              <a:rPr lang="en-US" dirty="0" smtClean="0"/>
              <a:t> in graduate education… changing financial models that encourage silos</a:t>
            </a:r>
          </a:p>
          <a:p>
            <a:r>
              <a:rPr lang="en-US" dirty="0" smtClean="0"/>
              <a:t>Life-long learning opportunities for staff, faculty, alumni, and the surrounding community</a:t>
            </a:r>
          </a:p>
          <a:p>
            <a:r>
              <a:rPr lang="en-US" dirty="0" smtClean="0"/>
              <a:t>Move from ‘zero-sum’ thinking to ‘collective good’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93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discussion in 2018-19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/>
          <a:lstStyle/>
          <a:p>
            <a:r>
              <a:rPr lang="en-US" dirty="0" smtClean="0"/>
              <a:t>Changing composition of the faculty… impact on</a:t>
            </a:r>
          </a:p>
          <a:p>
            <a:pPr lvl="1"/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Teaching</a:t>
            </a:r>
          </a:p>
          <a:p>
            <a:pPr lvl="1"/>
            <a:r>
              <a:rPr lang="en-US" dirty="0" smtClean="0"/>
              <a:t>Service</a:t>
            </a:r>
          </a:p>
          <a:p>
            <a:pPr lvl="1"/>
            <a:r>
              <a:rPr lang="en-US" dirty="0" smtClean="0"/>
              <a:t>Administration</a:t>
            </a:r>
          </a:p>
          <a:p>
            <a:pPr lvl="1"/>
            <a:r>
              <a:rPr lang="en-US" dirty="0" smtClean="0"/>
              <a:t>Living conditions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Long-term support for research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9168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LRPC needs your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7403" y="1853248"/>
            <a:ext cx="8946541" cy="4195481"/>
          </a:xfrm>
        </p:spPr>
        <p:txBody>
          <a:bodyPr/>
          <a:lstStyle/>
          <a:p>
            <a:r>
              <a:rPr lang="en-US" dirty="0" smtClean="0"/>
              <a:t>Collective planning for the future</a:t>
            </a:r>
          </a:p>
          <a:p>
            <a:pPr lvl="1"/>
            <a:r>
              <a:rPr lang="en-US" dirty="0" smtClean="0"/>
              <a:t>IU is a complicated campus</a:t>
            </a:r>
          </a:p>
          <a:p>
            <a:pPr lvl="1"/>
            <a:r>
              <a:rPr lang="en-US" dirty="0" smtClean="0"/>
              <a:t>What are your concerns?</a:t>
            </a:r>
          </a:p>
          <a:p>
            <a:pPr lvl="1"/>
            <a:r>
              <a:rPr lang="en-US" dirty="0" smtClean="0"/>
              <a:t>What are your good ideas?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Moving from planning to implementation</a:t>
            </a:r>
          </a:p>
          <a:p>
            <a:pPr lvl="1"/>
            <a:r>
              <a:rPr lang="en-US" dirty="0" smtClean="0"/>
              <a:t>Working with other BFC committees</a:t>
            </a:r>
          </a:p>
          <a:p>
            <a:pPr lvl="1"/>
            <a:r>
              <a:rPr lang="en-US" dirty="0" smtClean="0"/>
              <a:t>LRPC is working on the ‘big-picture’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215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for 2018-19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Alex </a:t>
            </a:r>
            <a:r>
              <a:rPr lang="en-US" dirty="0" err="1" smtClean="0"/>
              <a:t>Tanford</a:t>
            </a:r>
            <a:r>
              <a:rPr lang="en-US" dirty="0" smtClean="0"/>
              <a:t>, Law (chair)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Heather Akou, </a:t>
            </a:r>
            <a:r>
              <a:rPr lang="en-US" dirty="0" err="1" smtClean="0"/>
              <a:t>SoAAD</a:t>
            </a:r>
            <a:r>
              <a:rPr lang="en-US" dirty="0" smtClean="0"/>
              <a:t> (continuing member)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Colin Johnson, Gender Studies (continuing member)</a:t>
            </a:r>
          </a:p>
          <a:p>
            <a:pPr>
              <a:lnSpc>
                <a:spcPct val="150000"/>
              </a:lnSpc>
            </a:pPr>
            <a:r>
              <a:rPr lang="en-US" dirty="0"/>
              <a:t>Beth Samuelson, Education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Dubravka</a:t>
            </a:r>
            <a:r>
              <a:rPr lang="en-US" dirty="0"/>
              <a:t> </a:t>
            </a:r>
            <a:r>
              <a:rPr lang="en-US" dirty="0" err="1"/>
              <a:t>Svetina</a:t>
            </a:r>
            <a:r>
              <a:rPr lang="en-US" dirty="0"/>
              <a:t>, Education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Clark Barwick, Business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266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</TotalTime>
  <Words>366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Adobe Hebrew</vt:lpstr>
      <vt:lpstr>Arial</vt:lpstr>
      <vt:lpstr>Century Gothic</vt:lpstr>
      <vt:lpstr>Wingdings 3</vt:lpstr>
      <vt:lpstr>Ion</vt:lpstr>
      <vt:lpstr>Long-Range Planning Committee</vt:lpstr>
      <vt:lpstr>Presentation to the BFC, 10/2</vt:lpstr>
      <vt:lpstr>Underlying principles</vt:lpstr>
      <vt:lpstr>Distinctive foundations</vt:lpstr>
      <vt:lpstr>What will IU be like in 20-30 years?</vt:lpstr>
      <vt:lpstr>LRPC recommendations</vt:lpstr>
      <vt:lpstr>For discussion in 2018-19</vt:lpstr>
      <vt:lpstr>The LRPC needs your input</vt:lpstr>
      <vt:lpstr>Members for 2018-19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Long-Range Planning Committee</dc:title>
  <dc:creator>Akou, Heather Marie</dc:creator>
  <cp:lastModifiedBy>Akou, Heather Marie</cp:lastModifiedBy>
  <cp:revision>7</cp:revision>
  <dcterms:created xsi:type="dcterms:W3CDTF">2018-10-05T13:00:30Z</dcterms:created>
  <dcterms:modified xsi:type="dcterms:W3CDTF">2018-10-05T14:14:39Z</dcterms:modified>
</cp:coreProperties>
</file>